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7" r:id="rId11"/>
    <p:sldId id="268" r:id="rId12"/>
    <p:sldId id="269" r:id="rId13"/>
    <p:sldId id="277" r:id="rId14"/>
    <p:sldId id="280" r:id="rId15"/>
    <p:sldId id="274" r:id="rId16"/>
    <p:sldId id="264" r:id="rId17"/>
    <p:sldId id="270" r:id="rId18"/>
    <p:sldId id="271" r:id="rId19"/>
    <p:sldId id="272" r:id="rId20"/>
    <p:sldId id="273" r:id="rId21"/>
    <p:sldId id="281" r:id="rId22"/>
    <p:sldId id="283" r:id="rId23"/>
    <p:sldId id="289" r:id="rId24"/>
    <p:sldId id="286" r:id="rId25"/>
    <p:sldId id="285" r:id="rId26"/>
    <p:sldId id="287" r:id="rId27"/>
    <p:sldId id="288" r:id="rId28"/>
    <p:sldId id="282" r:id="rId29"/>
    <p:sldId id="275" r:id="rId30"/>
    <p:sldId id="278" r:id="rId31"/>
    <p:sldId id="279" r:id="rId32"/>
    <p:sldId id="276" r:id="rId33"/>
    <p:sldId id="265" r:id="rId34"/>
    <p:sldId id="266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731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0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6673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0958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132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7570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9884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2220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3214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6265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049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454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4751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5491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9779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2807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2804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2286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0131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734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598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2309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058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Frontend </a:t>
            </a:r>
            <a:r>
              <a:rPr lang="ru-RU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основного сервиса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9A47B1-2602-481B-B82E-C4E0F407B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9" y="706448"/>
            <a:ext cx="6096001" cy="33946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CF8164-8E87-40A7-9257-B9B4A6253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168" y="2403786"/>
            <a:ext cx="7126765" cy="41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Исходный код (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lang="ru-RU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40% 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backend </a:t>
            </a:r>
            <a:r>
              <a:rPr lang="ru-RU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написана мной)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12C89-676E-4880-B00F-D60A0869E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924" y="1197972"/>
            <a:ext cx="8776060" cy="5632264"/>
          </a:xfrm>
          <a:prstGeom prst="rect">
            <a:avLst/>
          </a:prstGeom>
        </p:spPr>
      </p:pic>
      <p:sp>
        <p:nvSpPr>
          <p:cNvPr id="8" name="Google Shape;279;p27">
            <a:extLst>
              <a:ext uri="{FF2B5EF4-FFF2-40B4-BE49-F238E27FC236}">
                <a16:creationId xmlns:a16="http://schemas.microsoft.com/office/drawing/2014/main" id="{4FE81AA2-8E45-4438-900E-A9F9D98FD4B3}"/>
              </a:ext>
            </a:extLst>
          </p:cNvPr>
          <p:cNvSpPr/>
          <p:nvPr/>
        </p:nvSpPr>
        <p:spPr>
          <a:xfrm>
            <a:off x="196674" y="1314150"/>
            <a:ext cx="2797234" cy="542271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Корневой проект, содержащий проекты БД,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Frontend, Backend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Сборка через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Gitlab CI/CD,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запус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стенда в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Docker Compose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Тестовый стенд – через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P.S.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Проект коммерческий, доступ к репозитариям предоставить не получится, в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личку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могу показать и рассказать интересующие подробности.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30218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Frontend </a:t>
            </a:r>
            <a:r>
              <a:rPr lang="ru-RU" sz="320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микросервиса</a:t>
            </a:r>
            <a:r>
              <a:rPr lang="ru-RU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аутентификации (отдельный)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9A7279-A294-4B9A-9F7B-A3D29A233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61" y="1248517"/>
            <a:ext cx="10469916" cy="39707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AFB8B4-8D0A-4083-9394-77F780040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1257" y="3504081"/>
            <a:ext cx="3115182" cy="31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</a:t>
            </a:r>
            <a:r>
              <a:rPr lang="ru-RU" sz="32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микросервиса</a:t>
            </a:r>
            <a:r>
              <a:rPr lang="ru-RU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аутентификации (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OAuth2)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C583DE-CDF4-45B7-B77B-3DAE60C73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0" y="1907493"/>
            <a:ext cx="10322373" cy="45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2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Авторизация и права доступа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112B6-FD66-44A3-B7A2-6FA3F81F8177}"/>
              </a:ext>
            </a:extLst>
          </p:cNvPr>
          <p:cNvSpPr txBox="1"/>
          <p:nvPr/>
        </p:nvSpPr>
        <p:spPr>
          <a:xfrm>
            <a:off x="466928" y="1595336"/>
            <a:ext cx="28145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Авторизация и доступ к подсистемам – в </a:t>
            </a:r>
            <a:r>
              <a:rPr lang="ru-RU" dirty="0" err="1"/>
              <a:t>микросервисе</a:t>
            </a:r>
            <a:r>
              <a:rPr lang="ru-RU" dirty="0"/>
              <a:t> ПАА.</a:t>
            </a:r>
          </a:p>
          <a:p>
            <a:endParaRPr lang="ru-RU" dirty="0"/>
          </a:p>
          <a:p>
            <a:r>
              <a:rPr lang="ru-RU" dirty="0"/>
              <a:t>Права доступа назначаются в конкретной подсистеме: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Группы</a:t>
            </a:r>
            <a:r>
              <a:rPr lang="en-US" dirty="0"/>
              <a:t> – </a:t>
            </a:r>
            <a:r>
              <a:rPr lang="ru-RU" dirty="0"/>
              <a:t>ограничение доступа к объектам подсистемы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Роли – ограничение к функциям системы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F13A15-2AAD-48A5-8158-E136CBFB2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598" y="1342417"/>
            <a:ext cx="5313861" cy="33138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B5E9F4-D8F4-4B18-8108-D4BBF8490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563" y="3360695"/>
            <a:ext cx="5081563" cy="31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Диаграммы </a:t>
            </a:r>
            <a:r>
              <a:rPr lang="ru-RU" sz="32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микросервиса</a:t>
            </a:r>
            <a:r>
              <a:rPr lang="ru-RU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аутентификации (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OAuth2)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02C687-2D0C-49E8-9EC1-1785213FA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172" y="1721192"/>
            <a:ext cx="2891840" cy="5014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95ED8C-60F2-458F-BBAE-3ACB9DB67AFC}"/>
              </a:ext>
            </a:extLst>
          </p:cNvPr>
          <p:cNvSpPr txBox="1"/>
          <p:nvPr/>
        </p:nvSpPr>
        <p:spPr>
          <a:xfrm>
            <a:off x="8845685" y="1197972"/>
            <a:ext cx="325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Получение токена доступа в </a:t>
            </a:r>
            <a:br>
              <a:rPr lang="en-US" b="1" dirty="0"/>
            </a:br>
            <a:r>
              <a:rPr lang="ru-RU" b="1" dirty="0" err="1"/>
              <a:t>микросервис</a:t>
            </a:r>
            <a:r>
              <a:rPr lang="ru-RU" b="1" dirty="0"/>
              <a:t> по логину и паролю.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B1977B-CA9C-41EE-B646-80506E6D5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347" y="1836695"/>
            <a:ext cx="3566676" cy="4097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F5B24E-B5C4-4B56-B387-9C7F88506539}"/>
              </a:ext>
            </a:extLst>
          </p:cNvPr>
          <p:cNvSpPr txBox="1"/>
          <p:nvPr/>
        </p:nvSpPr>
        <p:spPr>
          <a:xfrm>
            <a:off x="4798979" y="1204890"/>
            <a:ext cx="30828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Восстановление токена доступа</a:t>
            </a:r>
            <a:endParaRPr lang="en-US" b="1" dirty="0"/>
          </a:p>
          <a:p>
            <a:r>
              <a:rPr lang="ru-RU" b="1" dirty="0" err="1"/>
              <a:t>микросервиса</a:t>
            </a:r>
            <a:endParaRPr lang="ru-RU" b="1" dirty="0"/>
          </a:p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0427D-CA89-4F46-91A9-6DD02763B8E0}"/>
              </a:ext>
            </a:extLst>
          </p:cNvPr>
          <p:cNvSpPr txBox="1"/>
          <p:nvPr/>
        </p:nvSpPr>
        <p:spPr>
          <a:xfrm>
            <a:off x="648330" y="1197972"/>
            <a:ext cx="25298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Проверка токена доступа</a:t>
            </a:r>
            <a:br>
              <a:rPr lang="en-US" b="1" dirty="0"/>
            </a:br>
            <a:r>
              <a:rPr lang="ru-RU" b="1" dirty="0"/>
              <a:t>стороннего </a:t>
            </a:r>
            <a:r>
              <a:rPr lang="ru-RU" b="1" dirty="0" err="1"/>
              <a:t>микросервиса</a:t>
            </a:r>
            <a:endParaRPr lang="ru-RU" b="1" dirty="0"/>
          </a:p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90B5DD-6131-49ED-8EA8-48D851C16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88" y="1836695"/>
            <a:ext cx="4102307" cy="25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7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разделения функционала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D22E42-9875-442F-B7C0-FC4EA6A27C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92738" y="1445846"/>
            <a:ext cx="9566031" cy="50633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использования ПО в компонентах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B2B89D-E7FF-4F8C-AED9-23285F4493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86525" y="1336431"/>
            <a:ext cx="8745414" cy="53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6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уровней инфраструктуры и ПО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2AA994-3B04-4847-BD38-9A0F033E8B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46" y="1289538"/>
            <a:ext cx="6252307" cy="52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0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уровней ПО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F5D9CD-1684-47D7-961B-27FB8759CF7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31" y="1297354"/>
            <a:ext cx="9566031" cy="5211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18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взаимодействия приложений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5C19D9-B2EF-4500-A57B-8155AFC3544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66277" y="1422401"/>
            <a:ext cx="8909537" cy="52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52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потоков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8CE715-F0A0-49F3-BA2B-52B5B71B0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117" y="1323718"/>
            <a:ext cx="7569364" cy="53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95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микросервисов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v.0.1)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78E3A-2C92-450A-8035-95BA73E85A92}"/>
              </a:ext>
            </a:extLst>
          </p:cNvPr>
          <p:cNvSpPr txBox="1"/>
          <p:nvPr/>
        </p:nvSpPr>
        <p:spPr>
          <a:xfrm>
            <a:off x="421532" y="1524000"/>
            <a:ext cx="3741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Декомпозиция производилась по шаблону «</a:t>
            </a:r>
            <a:r>
              <a:rPr lang="ru-RU" dirty="0" err="1"/>
              <a:t>Микросервисная</a:t>
            </a:r>
            <a:r>
              <a:rPr lang="ru-RU" dirty="0"/>
              <a:t> архитектура». Выделены проблемные блоки и операции.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699B3F-E18C-42B0-83E2-7F57E940C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32" y="2250331"/>
            <a:ext cx="3631659" cy="4426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8169B-7A51-4375-A950-B6221182ABAC}"/>
              </a:ext>
            </a:extLst>
          </p:cNvPr>
          <p:cNvSpPr txBox="1"/>
          <p:nvPr/>
        </p:nvSpPr>
        <p:spPr>
          <a:xfrm>
            <a:off x="4526604" y="1627762"/>
            <a:ext cx="7243864" cy="45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tabLst>
                <a:tab pos="222250" algn="l"/>
              </a:tabLst>
            </a:pPr>
            <a:r>
              <a:rPr lang="ru-RU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На начальном этапе по методологии «декомпозиция по </a:t>
            </a:r>
            <a:r>
              <a:rPr lang="ru-RU" u="none" strike="noStrike" dirty="0" err="1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поддомену</a:t>
            </a:r>
            <a:r>
              <a:rPr lang="ru-RU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» выделены следующие сервисы и </a:t>
            </a:r>
            <a:r>
              <a:rPr lang="ru-RU" u="none" strike="noStrike" dirty="0" err="1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микросервисы</a:t>
            </a:r>
            <a:r>
              <a:rPr lang="ru-RU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:</a:t>
            </a:r>
            <a:endParaRPr lang="ru-RU" u="none" strike="noStrike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22250" algn="l"/>
              </a:tabLst>
            </a:pPr>
            <a:r>
              <a:rPr lang="ru-RU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Основной сервис бизнес логики;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22250" algn="l"/>
              </a:tabLst>
            </a:pPr>
            <a:r>
              <a:rPr lang="ru-RU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Сервис генерации отчетов;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22250" algn="l"/>
              </a:tabLst>
            </a:pPr>
            <a:r>
              <a:rPr lang="ru-RU" u="none" strike="noStrike" dirty="0" err="1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Микросервис</a:t>
            </a:r>
            <a:r>
              <a:rPr lang="ru-RU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аутентификации и авторизации (ПАА);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22250" algn="l"/>
              </a:tabLst>
            </a:pPr>
            <a:r>
              <a:rPr lang="ru-RU" u="none" strike="noStrike" dirty="0" err="1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Микросервис</a:t>
            </a:r>
            <a:r>
              <a:rPr lang="ru-RU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информационного взаимодействия с Средним Уровнем;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22250" algn="l"/>
              </a:tabLst>
            </a:pPr>
            <a:r>
              <a:rPr lang="ru-RU" u="none" strike="noStrike" dirty="0" err="1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Микросервис</a:t>
            </a:r>
            <a:r>
              <a:rPr lang="ru-RU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интеграций со смежной системой (ПНСИ);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22250" algn="l"/>
              </a:tabLst>
            </a:pPr>
            <a:r>
              <a:rPr lang="ru-RU" dirty="0" err="1">
                <a:latin typeface="Times New Roman" panose="02020603050405020304" pitchFamily="18" charset="0"/>
                <a:ea typeface="Arial Unicode MS" panose="020B0604020202020204" pitchFamily="34" charset="-128"/>
              </a:rPr>
              <a:t>Микросервис</a:t>
            </a:r>
            <a:r>
              <a:rPr lang="ru-RU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 адресного справочника (ФИАС)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222250" algn="l"/>
              </a:tabLst>
            </a:pPr>
            <a:endParaRPr lang="ru-RU" u="none" strike="noStrike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lvl="0" algn="just">
              <a:lnSpc>
                <a:spcPct val="150000"/>
              </a:lnSpc>
              <a:tabLst>
                <a:tab pos="222250" algn="l"/>
              </a:tabLst>
            </a:pPr>
            <a:r>
              <a:rPr lang="ru-RU" b="1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Взаимодействие между </a:t>
            </a:r>
            <a:r>
              <a:rPr lang="ru-RU" b="1" dirty="0" err="1">
                <a:latin typeface="Times New Roman" panose="02020603050405020304" pitchFamily="18" charset="0"/>
                <a:ea typeface="Arial Unicode MS" panose="020B0604020202020204" pitchFamily="34" charset="-128"/>
              </a:rPr>
              <a:t>микросервисами</a:t>
            </a:r>
            <a:r>
              <a:rPr lang="ru-RU" b="1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: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2250" algn="l"/>
              </a:tabLst>
            </a:pPr>
            <a:r>
              <a:rPr lang="ru-RU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Синхронное - </a:t>
            </a:r>
            <a:r>
              <a:rPr lang="en-US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HTTP 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REST </a:t>
            </a:r>
            <a:r>
              <a:rPr lang="en-US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API </a:t>
            </a:r>
            <a:r>
              <a:rPr lang="ru-RU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на ба</a:t>
            </a:r>
            <a:r>
              <a:rPr lang="ru-RU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зе </a:t>
            </a:r>
            <a:r>
              <a:rPr lang="en-US" dirty="0" err="1">
                <a:latin typeface="Times New Roman" panose="02020603050405020304" pitchFamily="18" charset="0"/>
                <a:ea typeface="Arial Unicode MS" panose="020B0604020202020204" pitchFamily="34" charset="-128"/>
              </a:rPr>
              <a:t>FeignClient</a:t>
            </a:r>
            <a:endParaRPr lang="ru-RU" dirty="0"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2250" algn="l"/>
              </a:tabLst>
            </a:pPr>
            <a:r>
              <a:rPr lang="ru-RU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Асинхронное - через очереди 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Apache Kafka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2250" algn="l"/>
              </a:tabLst>
            </a:pPr>
            <a:endParaRPr lang="en-US" u="none" strike="noStrike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  <a:p>
            <a:pPr lvl="0" algn="just">
              <a:lnSpc>
                <a:spcPct val="150000"/>
              </a:lnSpc>
              <a:tabLst>
                <a:tab pos="222250" algn="l"/>
              </a:tabLst>
            </a:pPr>
            <a:r>
              <a:rPr lang="ru-RU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Используется внешний </a:t>
            </a:r>
            <a:r>
              <a:rPr lang="en-US" u="none" strike="noStrike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Service Discovery (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Docker Swarm).</a:t>
            </a:r>
            <a:endParaRPr lang="ru-RU" u="none" strike="noStrike" dirty="0">
              <a:effectLst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342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микросервисов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(перспективная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47D2C5-8D40-4044-A795-A7182A12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42" y="1399620"/>
            <a:ext cx="9604443" cy="535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3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Асинхронное взаимодействие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(Kafka)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78E3A-2C92-450A-8035-95BA73E85A92}"/>
              </a:ext>
            </a:extLst>
          </p:cNvPr>
          <p:cNvSpPr txBox="1"/>
          <p:nvPr/>
        </p:nvSpPr>
        <p:spPr>
          <a:xfrm>
            <a:off x="421532" y="1524000"/>
            <a:ext cx="3741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Почему выбрана </a:t>
            </a:r>
            <a:r>
              <a:rPr lang="en-US" b="1" dirty="0"/>
              <a:t>Apache Kafka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Определены критерии выборы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Изучено несколько продуктов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Составлен отчет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717C5-5428-4798-9257-F588251C2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5" y="2651612"/>
            <a:ext cx="3862920" cy="2204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5F539-44B5-44C2-B18F-3BFCB172E4C4}"/>
              </a:ext>
            </a:extLst>
          </p:cNvPr>
          <p:cNvSpPr txBox="1"/>
          <p:nvPr/>
        </p:nvSpPr>
        <p:spPr>
          <a:xfrm>
            <a:off x="4643336" y="1524000"/>
            <a:ext cx="70519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Event Processing</a:t>
            </a:r>
            <a:endParaRPr lang="ru-RU" b="1" dirty="0"/>
          </a:p>
          <a:p>
            <a:r>
              <a:rPr lang="ru-RU" dirty="0"/>
              <a:t>Для обновления данных в других </a:t>
            </a:r>
            <a:r>
              <a:rPr lang="ru-RU" dirty="0" err="1"/>
              <a:t>микросервисах</a:t>
            </a:r>
            <a:r>
              <a:rPr lang="en-US" dirty="0"/>
              <a:t> </a:t>
            </a:r>
            <a:r>
              <a:rPr lang="ru-RU" dirty="0"/>
              <a:t>используется </a:t>
            </a:r>
            <a:r>
              <a:rPr lang="en-US" dirty="0"/>
              <a:t>Transactional Outbox. </a:t>
            </a:r>
            <a:r>
              <a:rPr lang="ru-RU" dirty="0"/>
              <a:t>При внесении изменений в таблицы также формируется запись в специальной таблице с данными изменений. </a:t>
            </a:r>
            <a:r>
              <a:rPr lang="en-US" dirty="0"/>
              <a:t>Kafka Connect </a:t>
            </a:r>
            <a:r>
              <a:rPr lang="ru-RU" dirty="0"/>
              <a:t>извлекает данные из этой таблицы и перекладывает в </a:t>
            </a:r>
            <a:r>
              <a:rPr lang="en-US" dirty="0"/>
              <a:t>topic Kafka. </a:t>
            </a:r>
            <a:r>
              <a:rPr lang="ru-RU" dirty="0"/>
              <a:t>Идемпотентность не поддерживается. </a:t>
            </a:r>
            <a:endParaRPr lang="en-US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A86689-9BA6-4FAC-97AC-6E406E56E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741" y="2899828"/>
            <a:ext cx="5959812" cy="21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13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распределения нагрузки (СУБД)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FD949-3FAC-4891-9600-8E0FB69EC72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85" y="1300770"/>
            <a:ext cx="7607638" cy="536591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A78E3A-2C92-450A-8035-95BA73E85A92}"/>
              </a:ext>
            </a:extLst>
          </p:cNvPr>
          <p:cNvSpPr txBox="1"/>
          <p:nvPr/>
        </p:nvSpPr>
        <p:spPr>
          <a:xfrm>
            <a:off x="421532" y="1524000"/>
            <a:ext cx="374190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Масштабирование нагрузки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Приложения – горизонтальное масштабирование (</a:t>
            </a:r>
            <a:r>
              <a:rPr lang="en-US" dirty="0"/>
              <a:t>stateless)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очередей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СУБД – Запись осуществляется в </a:t>
            </a:r>
            <a:r>
              <a:rPr lang="en-US" dirty="0"/>
              <a:t>Master</a:t>
            </a:r>
            <a:r>
              <a:rPr lang="ru-RU" dirty="0"/>
              <a:t>, чтение из </a:t>
            </a:r>
            <a:r>
              <a:rPr lang="en-US" dirty="0"/>
              <a:t>Standby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СУБД – использование пула подключений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Почему выбрана СУБД </a:t>
            </a:r>
            <a:r>
              <a:rPr lang="en-US" b="1" dirty="0"/>
              <a:t>Postgres 12.x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Широкое распространение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Наличие платной техподдержки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Приемлемая производительность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Потоковая репликация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Поддержка </a:t>
            </a:r>
            <a:r>
              <a:rPr lang="ru-RU" dirty="0" err="1"/>
              <a:t>партиционирования</a:t>
            </a:r>
            <a:r>
              <a:rPr lang="ru-RU" dirty="0"/>
              <a:t> таблиц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Поддержка </a:t>
            </a:r>
            <a:r>
              <a:rPr lang="en-US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Хранимые процедуры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Открытый исходный код (!!!)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Хранение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Используются </a:t>
            </a:r>
            <a:r>
              <a:rPr lang="ru-RU" dirty="0" err="1"/>
              <a:t>партиции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Хранимые процедуры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Индексы, схемы</a:t>
            </a:r>
          </a:p>
        </p:txBody>
      </p:sp>
    </p:spTree>
    <p:extLst>
      <p:ext uri="{BB962C8B-B14F-4D97-AF65-F5344CB8AC3E}">
        <p14:creationId xmlns:p14="http://schemas.microsoft.com/office/powerpoint/2010/main" val="2572564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 Sourcing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5F539-44B5-44C2-B18F-3BFCB172E4C4}"/>
              </a:ext>
            </a:extLst>
          </p:cNvPr>
          <p:cNvSpPr txBox="1"/>
          <p:nvPr/>
        </p:nvSpPr>
        <p:spPr>
          <a:xfrm>
            <a:off x="4643336" y="1524000"/>
            <a:ext cx="705191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Event Sourcing</a:t>
            </a:r>
          </a:p>
          <a:p>
            <a:r>
              <a:rPr lang="ru-RU" dirty="0"/>
              <a:t>Во всех БД созданы специальные таблицы для хранения событий.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Удаления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Изменения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Прочие события</a:t>
            </a:r>
          </a:p>
          <a:p>
            <a:r>
              <a:rPr lang="ru-RU" dirty="0"/>
              <a:t>Все события и ошибки поделены на категории, типы. Для гарантированной фиксации события в БД используются автономные транзакции.</a:t>
            </a:r>
          </a:p>
          <a:p>
            <a:r>
              <a:rPr lang="ru-RU" dirty="0"/>
              <a:t>Фиксируется следующая информация: </a:t>
            </a:r>
            <a:r>
              <a:rPr lang="en-US" dirty="0"/>
              <a:t>id </a:t>
            </a:r>
            <a:r>
              <a:rPr lang="ru-RU" dirty="0"/>
              <a:t>объекта, </a:t>
            </a:r>
            <a:r>
              <a:rPr lang="en-US" dirty="0"/>
              <a:t>id </a:t>
            </a:r>
            <a:r>
              <a:rPr lang="ru-RU" dirty="0"/>
              <a:t>связанного объекта, пользователь, категория, тип события, категория, тип ошибки, текст ошибки, состав изменений в </a:t>
            </a:r>
            <a:r>
              <a:rPr lang="en-US" dirty="0"/>
              <a:t>JSON</a:t>
            </a:r>
            <a:r>
              <a:rPr lang="ru-RU" dirty="0"/>
              <a:t> формате (если они были).</a:t>
            </a:r>
          </a:p>
          <a:p>
            <a:r>
              <a:rPr lang="ru-RU" dirty="0"/>
              <a:t>Таким образом можно проследить почти все изменения по сущностям.</a:t>
            </a:r>
          </a:p>
          <a:p>
            <a:endParaRPr lang="en-US" dirty="0"/>
          </a:p>
          <a:p>
            <a:r>
              <a:rPr lang="ru-RU" b="1" dirty="0"/>
              <a:t>Частные журналы событий</a:t>
            </a:r>
          </a:p>
          <a:p>
            <a:r>
              <a:rPr lang="ru-RU" dirty="0"/>
              <a:t>Также добавлено множество частных журналов событий, расширяющих информацию общего журнала, например: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Подключения устройств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События с устройств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Состояния связи с УСД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Изменения статуса прибора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E606B2-1B49-4F93-ADAA-960E22D0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40" y="1595337"/>
            <a:ext cx="4288905" cy="26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Кэширование данных (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Hazelcast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78E3A-2C92-450A-8035-95BA73E85A92}"/>
              </a:ext>
            </a:extLst>
          </p:cNvPr>
          <p:cNvSpPr txBox="1"/>
          <p:nvPr/>
        </p:nvSpPr>
        <p:spPr>
          <a:xfrm>
            <a:off x="421532" y="1524000"/>
            <a:ext cx="37419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Почему выбран</a:t>
            </a:r>
            <a:r>
              <a:rPr lang="en-US" b="1" dirty="0"/>
              <a:t> </a:t>
            </a:r>
            <a:r>
              <a:rPr lang="en-US" b="1" dirty="0" err="1"/>
              <a:t>Hazelcast</a:t>
            </a:r>
            <a:endParaRPr lang="en-US" b="1" dirty="0"/>
          </a:p>
          <a:p>
            <a:r>
              <a:rPr lang="ru-RU" dirty="0"/>
              <a:t>Написан на </a:t>
            </a:r>
            <a:r>
              <a:rPr lang="en-US" dirty="0"/>
              <a:t>Java</a:t>
            </a:r>
          </a:p>
          <a:p>
            <a:r>
              <a:rPr lang="ru-RU" dirty="0"/>
              <a:t>Работает в кластере</a:t>
            </a:r>
          </a:p>
          <a:p>
            <a:r>
              <a:rPr lang="ru-RU" dirty="0"/>
              <a:t>Хорошо интегрируется с </a:t>
            </a:r>
            <a:r>
              <a:rPr lang="en-US" dirty="0"/>
              <a:t>Java </a:t>
            </a:r>
            <a:r>
              <a:rPr lang="ru-RU" dirty="0"/>
              <a:t>и </a:t>
            </a:r>
            <a:r>
              <a:rPr lang="en-US" dirty="0" err="1"/>
              <a:t>SpringBoot</a:t>
            </a:r>
            <a:endParaRPr lang="en-US" dirty="0"/>
          </a:p>
          <a:p>
            <a:r>
              <a:rPr lang="ru-RU" dirty="0"/>
              <a:t>Есть фича «подписка на события» в кластере</a:t>
            </a:r>
          </a:p>
          <a:p>
            <a:endParaRPr lang="ru-RU" dirty="0"/>
          </a:p>
          <a:p>
            <a:r>
              <a:rPr lang="ru-RU" b="1" dirty="0"/>
              <a:t>Используется для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Холодного </a:t>
            </a:r>
            <a:r>
              <a:rPr lang="ru-RU" dirty="0" err="1"/>
              <a:t>кеша</a:t>
            </a:r>
            <a:r>
              <a:rPr lang="ru-RU" dirty="0"/>
              <a:t> – наполняется в процессе работы, если данных нет – вычитываются из БД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Подписки на события в кластере, например, обновления настроек экземпляров приложений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752FDC-8726-4519-A211-7F1CABB34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969" y="1650849"/>
            <a:ext cx="7179727" cy="42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6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подключения устройств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676D95-78D7-46AB-8E3A-A5F7C69A9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483" y="1284548"/>
            <a:ext cx="7373566" cy="552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ы сетевой связности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042EB4-963D-4CF8-8370-245DB776C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316" y="1430430"/>
            <a:ext cx="3407679" cy="52005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1991B5-A65D-472E-8458-8BB569F80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777" y="1530486"/>
            <a:ext cx="4480290" cy="5100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28B1C-1221-4ACF-84D6-60FD5C45A58C}"/>
              </a:ext>
            </a:extLst>
          </p:cNvPr>
          <p:cNvSpPr txBox="1"/>
          <p:nvPr/>
        </p:nvSpPr>
        <p:spPr>
          <a:xfrm>
            <a:off x="359508" y="1530486"/>
            <a:ext cx="27663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Описывает расположение</a:t>
            </a:r>
          </a:p>
          <a:p>
            <a:r>
              <a:rPr lang="ru-RU" dirty="0"/>
              <a:t>ВМ в виртуальных сетях</a:t>
            </a:r>
            <a:br>
              <a:rPr lang="ru-RU" dirty="0"/>
            </a:br>
            <a:r>
              <a:rPr lang="ru-RU" dirty="0"/>
              <a:t>и их адресацию</a:t>
            </a:r>
          </a:p>
          <a:p>
            <a:r>
              <a:rPr lang="ru-RU" dirty="0"/>
              <a:t>(тоже самое есть в виде таблиц)</a:t>
            </a:r>
          </a:p>
          <a:p>
            <a:endParaRPr lang="ru-RU" dirty="0"/>
          </a:p>
          <a:p>
            <a:r>
              <a:rPr lang="en-US" dirty="0"/>
              <a:t>P.S. </a:t>
            </a:r>
            <a:r>
              <a:rPr lang="ru-RU" dirty="0"/>
              <a:t>Это только часть схемы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463831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51E643-AE0D-4810-A361-A2119C2F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227" y="5305516"/>
            <a:ext cx="974963" cy="959364"/>
          </a:xfrm>
          <a:prstGeom prst="rect">
            <a:avLst/>
          </a:prstGeom>
        </p:spPr>
      </p:pic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Автоматизированная система управления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собственников недвижимости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Ивахин Алексей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Team Lead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Synergy Team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Мониторинг (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Zabbix)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28B1C-1221-4ACF-84D6-60FD5C45A58C}"/>
              </a:ext>
            </a:extLst>
          </p:cNvPr>
          <p:cNvSpPr txBox="1"/>
          <p:nvPr/>
        </p:nvSpPr>
        <p:spPr>
          <a:xfrm>
            <a:off x="359508" y="1530486"/>
            <a:ext cx="27663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Почему </a:t>
            </a:r>
            <a:r>
              <a:rPr lang="en-US" b="1" dirty="0"/>
              <a:t>Zabbix ?</a:t>
            </a:r>
          </a:p>
          <a:p>
            <a:r>
              <a:rPr lang="ru-RU" dirty="0"/>
              <a:t>Исторически сложилось.</a:t>
            </a:r>
          </a:p>
          <a:p>
            <a:endParaRPr lang="ru-RU" dirty="0"/>
          </a:p>
          <a:p>
            <a:r>
              <a:rPr lang="ru-RU" b="1" dirty="0"/>
              <a:t>Что </a:t>
            </a:r>
            <a:r>
              <a:rPr lang="ru-RU" b="1" dirty="0" err="1"/>
              <a:t>мониторится</a:t>
            </a:r>
            <a:r>
              <a:rPr lang="ru-RU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CPU, RAM, HDD</a:t>
            </a:r>
            <a:r>
              <a:rPr lang="ru-RU" dirty="0"/>
              <a:t> и прочие стандартные метрики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Доступность приложений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СУБД </a:t>
            </a:r>
            <a:r>
              <a:rPr lang="en-US" dirty="0"/>
              <a:t>Postgres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</a:t>
            </a:r>
            <a:r>
              <a:rPr lang="ru-RU" dirty="0"/>
              <a:t>метрики из приложений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Что планируется добавить: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Метрики приложений (</a:t>
            </a:r>
            <a:r>
              <a:rPr lang="en-US" dirty="0"/>
              <a:t>Actuator)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Входящий трафик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/>
          </a:p>
          <a:p>
            <a:r>
              <a:rPr lang="ru-RU" b="1" dirty="0" err="1"/>
              <a:t>Алертинг</a:t>
            </a:r>
            <a:r>
              <a:rPr lang="ru-RU" b="1" dirty="0"/>
              <a:t>:</a:t>
            </a:r>
          </a:p>
          <a:p>
            <a:r>
              <a:rPr lang="ru-RU" dirty="0"/>
              <a:t>Важные события – длительная пиковая нагрузка, критическое заполнение дисков и т.п.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95A3F9-DFFC-439D-A6AD-82560BFDA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9" y="1394904"/>
            <a:ext cx="6582383" cy="12160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C91C2-D8FE-4AC3-801F-D3BC7B9B7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399" y="2789808"/>
            <a:ext cx="6443446" cy="12160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EA4D845-0A48-47B5-A960-8BD0C2D30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128" y="4360049"/>
            <a:ext cx="4682246" cy="2408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C17DA7-CE1D-478C-855A-86CF20018C5E}"/>
              </a:ext>
            </a:extLst>
          </p:cNvPr>
          <p:cNvSpPr txBox="1"/>
          <p:nvPr/>
        </p:nvSpPr>
        <p:spPr>
          <a:xfrm>
            <a:off x="8501974" y="4176409"/>
            <a:ext cx="3330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*Скрины с нагрузочных тестов</a:t>
            </a:r>
          </a:p>
        </p:txBody>
      </p:sp>
    </p:spTree>
    <p:extLst>
      <p:ext uri="{BB962C8B-B14F-4D97-AF65-F5344CB8AC3E}">
        <p14:creationId xmlns:p14="http://schemas.microsoft.com/office/powerpoint/2010/main" val="3422848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28B1C-1221-4ACF-84D6-60FD5C45A58C}"/>
              </a:ext>
            </a:extLst>
          </p:cNvPr>
          <p:cNvSpPr txBox="1"/>
          <p:nvPr/>
        </p:nvSpPr>
        <p:spPr>
          <a:xfrm>
            <a:off x="359508" y="1530486"/>
            <a:ext cx="374556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Уровней тестирования: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</a:t>
            </a:r>
            <a:r>
              <a:rPr lang="ru-RU" dirty="0"/>
              <a:t>тесты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Интеграционные тесты между </a:t>
            </a:r>
            <a:r>
              <a:rPr lang="ru-RU" dirty="0" err="1"/>
              <a:t>микросервисами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Ручное тестирование (проверка соответствия ОПЗ и корректности </a:t>
            </a:r>
            <a:r>
              <a:rPr lang="en-US" dirty="0"/>
              <a:t>UI)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Автотесты</a:t>
            </a:r>
            <a:r>
              <a:rPr lang="ru-RU" dirty="0"/>
              <a:t> </a:t>
            </a:r>
            <a:r>
              <a:rPr lang="en-US" dirty="0"/>
              <a:t>API – </a:t>
            </a:r>
            <a:r>
              <a:rPr lang="ru-RU" dirty="0"/>
              <a:t>проверка </a:t>
            </a:r>
            <a:r>
              <a:rPr lang="en-US" dirty="0"/>
              <a:t>API</a:t>
            </a:r>
            <a:r>
              <a:rPr lang="ru-RU" dirty="0"/>
              <a:t>, используемого для </a:t>
            </a:r>
            <a:r>
              <a:rPr lang="en-US" dirty="0"/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Автотесты</a:t>
            </a:r>
            <a:r>
              <a:rPr lang="ru-RU" dirty="0"/>
              <a:t> </a:t>
            </a:r>
            <a:r>
              <a:rPr lang="en-US" dirty="0"/>
              <a:t>UI – </a:t>
            </a:r>
            <a:r>
              <a:rPr lang="ru-RU" dirty="0"/>
              <a:t>покрывается функционал </a:t>
            </a:r>
            <a:r>
              <a:rPr lang="en-US" dirty="0"/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Нагрузочные тесты (</a:t>
            </a:r>
            <a:r>
              <a:rPr lang="en-US" dirty="0" err="1"/>
              <a:t>Jmeter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Для тестирование интеграций используются «заглушки», имитирующие поведение другой системы.</a:t>
            </a:r>
          </a:p>
          <a:p>
            <a:endParaRPr lang="ru-RU" dirty="0"/>
          </a:p>
          <a:p>
            <a:r>
              <a:rPr lang="ru-RU" dirty="0"/>
              <a:t>Для имитации подъема данных с устройств был разработан специальный сервис, который заменяет </a:t>
            </a:r>
            <a:r>
              <a:rPr lang="ru-RU" dirty="0" err="1"/>
              <a:t>микросервис</a:t>
            </a:r>
            <a:r>
              <a:rPr lang="ru-RU" dirty="0"/>
              <a:t> подъема данных, он же и используется в нагрузочных тестах.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E27859-7D1A-419C-9840-D8EE1CD44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589" y="3918623"/>
            <a:ext cx="4880592" cy="281777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511792-9BC1-4D44-8E18-CD4403549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606" y="1530487"/>
            <a:ext cx="3697164" cy="32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19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1112826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Документаци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я проекта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28B1C-1221-4ACF-84D6-60FD5C45A58C}"/>
              </a:ext>
            </a:extLst>
          </p:cNvPr>
          <p:cNvSpPr txBox="1"/>
          <p:nvPr/>
        </p:nvSpPr>
        <p:spPr>
          <a:xfrm>
            <a:off x="1144206" y="1518875"/>
            <a:ext cx="27663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Разработчики для разработчиков:</a:t>
            </a:r>
          </a:p>
          <a:p>
            <a:pPr marL="285750" indent="-285750">
              <a:buFontTx/>
              <a:buChar char="-"/>
            </a:pPr>
            <a:r>
              <a:rPr lang="ru-RU" dirty="0"/>
              <a:t>Статьи в </a:t>
            </a:r>
            <a:r>
              <a:rPr lang="en-US" dirty="0"/>
              <a:t>confluence</a:t>
            </a:r>
          </a:p>
          <a:p>
            <a:pPr marL="285750" indent="-285750">
              <a:buFontTx/>
              <a:buChar char="-"/>
            </a:pPr>
            <a:r>
              <a:rPr lang="ru-RU" dirty="0"/>
              <a:t>Комментарии к коду</a:t>
            </a:r>
          </a:p>
          <a:p>
            <a:pPr marL="285750" indent="-285750">
              <a:buFontTx/>
              <a:buChar char="-"/>
            </a:pPr>
            <a:r>
              <a:rPr lang="ru-RU" dirty="0" err="1"/>
              <a:t>Самодокументируемый</a:t>
            </a:r>
            <a:r>
              <a:rPr lang="ru-RU" dirty="0"/>
              <a:t> код</a:t>
            </a:r>
          </a:p>
          <a:p>
            <a:pPr marL="285750" indent="-285750">
              <a:buFontTx/>
              <a:buChar char="-"/>
            </a:pPr>
            <a:r>
              <a:rPr lang="ru-RU" dirty="0"/>
              <a:t>Руководство системного программиста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C1427-1D63-4FD5-97CB-70955E3D64AD}"/>
              </a:ext>
            </a:extLst>
          </p:cNvPr>
          <p:cNvSpPr txBox="1"/>
          <p:nvPr/>
        </p:nvSpPr>
        <p:spPr>
          <a:xfrm>
            <a:off x="1105115" y="3246129"/>
            <a:ext cx="2766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DevOps</a:t>
            </a:r>
            <a:r>
              <a:rPr lang="ru-RU" b="1" dirty="0"/>
              <a:t>:</a:t>
            </a:r>
          </a:p>
          <a:p>
            <a:pPr marL="285750" indent="-285750">
              <a:buFontTx/>
              <a:buChar char="-"/>
            </a:pPr>
            <a:r>
              <a:rPr lang="ru-RU" dirty="0"/>
              <a:t>Статьи в </a:t>
            </a:r>
            <a:r>
              <a:rPr lang="en-US" dirty="0"/>
              <a:t>confluence</a:t>
            </a:r>
          </a:p>
          <a:p>
            <a:pPr marL="285750" indent="-285750">
              <a:buFontTx/>
              <a:buChar char="-"/>
            </a:pPr>
            <a:r>
              <a:rPr lang="ru-RU" dirty="0"/>
              <a:t>Комментарии к </a:t>
            </a:r>
            <a:r>
              <a:rPr lang="ru-RU" dirty="0" err="1"/>
              <a:t>плейбукам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064E0-E80E-417D-AFB4-A427F8F01C74}"/>
              </a:ext>
            </a:extLst>
          </p:cNvPr>
          <p:cNvSpPr txBox="1"/>
          <p:nvPr/>
        </p:nvSpPr>
        <p:spPr>
          <a:xfrm>
            <a:off x="5764842" y="1437547"/>
            <a:ext cx="53996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Документация для заказчика (ГОСТ 34 и 19)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Концепция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Техпроект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программного обеспечения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массива информации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организационной структуры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организации информационной базы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информационного обеспечения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Схема взаимодействия территориально </a:t>
            </a:r>
            <a:r>
              <a:rPr lang="ru-RU" dirty="0" err="1"/>
              <a:t>распред</a:t>
            </a:r>
            <a:r>
              <a:rPr lang="ru-RU" dirty="0"/>
              <a:t>. компонентов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Схема функциональной структуры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систем классификации и кодирования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Перечень выходных сигналов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постановки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Перечень входных сигналов и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Описание автоматизируемых функций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ПМИ (программа методики испытаний)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Руководство системного программиста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Руководство Администратора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Руководство Администратора безопасности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прочие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14033-C76A-4AA4-91A8-E2F979CF2DD2}"/>
              </a:ext>
            </a:extLst>
          </p:cNvPr>
          <p:cNvSpPr txBox="1"/>
          <p:nvPr/>
        </p:nvSpPr>
        <p:spPr>
          <a:xfrm>
            <a:off x="1105114" y="4137601"/>
            <a:ext cx="2766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Аналитика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ОПЗ</a:t>
            </a:r>
          </a:p>
        </p:txBody>
      </p:sp>
    </p:spTree>
    <p:extLst>
      <p:ext uri="{BB962C8B-B14F-4D97-AF65-F5344CB8AC3E}">
        <p14:creationId xmlns:p14="http://schemas.microsoft.com/office/powerpoint/2010/main" val="2726282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/>
          <p:nvPr/>
        </p:nvSpPr>
        <p:spPr>
          <a:xfrm>
            <a:off x="8537004" y="21706"/>
            <a:ext cx="3640200" cy="13347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Запланируйте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пару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минут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рефлексию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в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конце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защиты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проекта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и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расскажите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о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планах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развитию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271;p27">
            <a:extLst>
              <a:ext uri="{FF2B5EF4-FFF2-40B4-BE49-F238E27FC236}">
                <a16:creationId xmlns:a16="http://schemas.microsoft.com/office/drawing/2014/main" id="{04405AAD-6953-472E-B10E-FEB104325642}"/>
              </a:ext>
            </a:extLst>
          </p:cNvPr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72;p27">
            <a:extLst>
              <a:ext uri="{FF2B5EF4-FFF2-40B4-BE49-F238E27FC236}">
                <a16:creationId xmlns:a16="http://schemas.microsoft.com/office/drawing/2014/main" id="{30EC8981-3A1A-4F49-A2A5-61BE4876E50F}"/>
              </a:ext>
            </a:extLst>
          </p:cNvPr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73;p27">
            <a:extLst>
              <a:ext uri="{FF2B5EF4-FFF2-40B4-BE49-F238E27FC236}">
                <a16:creationId xmlns:a16="http://schemas.microsoft.com/office/drawing/2014/main" id="{85C61472-3231-4172-B1B8-B45EDDCA1571}"/>
              </a:ext>
            </a:extLst>
          </p:cNvPr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Есть куда развиваться, существует много новых,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более эффективных технологий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74;p27">
            <a:extLst>
              <a:ext uri="{FF2B5EF4-FFF2-40B4-BE49-F238E27FC236}">
                <a16:creationId xmlns:a16="http://schemas.microsoft.com/office/drawing/2014/main" id="{41185942-77CD-415F-B13C-959521176779}"/>
              </a:ext>
            </a:extLst>
          </p:cNvPr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276;p27">
            <a:extLst>
              <a:ext uri="{FF2B5EF4-FFF2-40B4-BE49-F238E27FC236}">
                <a16:creationId xmlns:a16="http://schemas.microsoft.com/office/drawing/2014/main" id="{0C5FFD30-4641-4395-84D7-4829578BE661}"/>
              </a:ext>
            </a:extLst>
          </p:cNvPr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Растет порог вхождения в ИТ отрасль, </a:t>
            </a:r>
            <a:b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постоянно требуются новые компетенции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77;p27">
            <a:extLst>
              <a:ext uri="{FF2B5EF4-FFF2-40B4-BE49-F238E27FC236}">
                <a16:creationId xmlns:a16="http://schemas.microsoft.com/office/drawing/2014/main" id="{B3190488-1829-4C84-A40A-805452E74C8E}"/>
              </a:ext>
            </a:extLst>
          </p:cNvPr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Актуальность борьбы со сложностью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системы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никуда не делась</a:t>
            </a:r>
          </a:p>
        </p:txBody>
      </p:sp>
      <p:sp>
        <p:nvSpPr>
          <p:cNvPr id="14" name="Google Shape;278;p27">
            <a:extLst>
              <a:ext uri="{FF2B5EF4-FFF2-40B4-BE49-F238E27FC236}">
                <a16:creationId xmlns:a16="http://schemas.microsoft.com/office/drawing/2014/main" id="{D54FD8DF-2F38-421D-8402-14E99BD88FE5}"/>
              </a:ext>
            </a:extLst>
          </p:cNvPr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Интересно поработать с системами реального</a:t>
            </a:r>
            <a:b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времени и как решаются проблемы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79;p27">
            <a:extLst>
              <a:ext uri="{FF2B5EF4-FFF2-40B4-BE49-F238E27FC236}">
                <a16:creationId xmlns:a16="http://schemas.microsoft.com/office/drawing/2014/main" id="{FBA03B28-C00A-4C9E-B321-E3B469641A7B}"/>
              </a:ext>
            </a:extLst>
          </p:cNvPr>
          <p:cNvSpPr/>
          <p:nvPr/>
        </p:nvSpPr>
        <p:spPr>
          <a:xfrm>
            <a:off x="3117554" y="5396954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Интересуют системы анализа данных +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BigData</a:t>
            </a:r>
            <a:b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будет нужно по работе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280;p27">
            <a:extLst>
              <a:ext uri="{FF2B5EF4-FFF2-40B4-BE49-F238E27FC236}">
                <a16:creationId xmlns:a16="http://schemas.microsoft.com/office/drawing/2014/main" id="{527D4B73-9497-4B6B-9F98-7AAF5E0EFC63}"/>
              </a:ext>
            </a:extLst>
          </p:cNvPr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282;p27">
            <a:extLst>
              <a:ext uri="{FF2B5EF4-FFF2-40B4-BE49-F238E27FC236}">
                <a16:creationId xmlns:a16="http://schemas.microsoft.com/office/drawing/2014/main" id="{84382C37-194B-4F41-B77A-2033BC03105B}"/>
              </a:ext>
            </a:extLst>
          </p:cNvPr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284;p27">
            <a:extLst>
              <a:ext uri="{FF2B5EF4-FFF2-40B4-BE49-F238E27FC236}">
                <a16:creationId xmlns:a16="http://schemas.microsoft.com/office/drawing/2014/main" id="{97A90AA1-4F90-48EC-9AD8-20FA2B7F27DB}"/>
              </a:ext>
            </a:extLst>
          </p:cNvPr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86;p27">
            <a:extLst>
              <a:ext uri="{FF2B5EF4-FFF2-40B4-BE49-F238E27FC236}">
                <a16:creationId xmlns:a16="http://schemas.microsoft.com/office/drawing/2014/main" id="{344CEA9A-001C-4ECC-ADDE-CCA2612D0BE6}"/>
              </a:ext>
            </a:extLst>
          </p:cNvPr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Ивахин Алексей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Team Lead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Synergy Team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Ivakhin@synergyteam.msk.ru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FB3489C-7B09-4BE5-B33B-15B01713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35" y="4721177"/>
            <a:ext cx="2180396" cy="21455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Коммерческая прибыль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Проект на стадии разработки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Устойчивость к нагрузкам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Реализация работы в кластере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Масштабируемость и тиражирование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Микросервисная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архитектура, автоматизация развертывания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Проектирование системы, отвечающее требованиям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(выполнено)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Реализация базового функционала системы (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1)</a:t>
            </a: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(выполнено)</a:t>
            </a: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Реализация не менее 5 уровней тестирования</a:t>
            </a:r>
          </a:p>
          <a:p>
            <a:pPr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(выполнено)</a:t>
            </a: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Реализация инфраструктуры промышленного стенда</a:t>
            </a:r>
          </a:p>
          <a:p>
            <a:pPr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(в стадии завершения)</a:t>
            </a: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Написание документации, сертификация,</a:t>
            </a:r>
            <a:b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сдача в опытную эксплуатацию (в процессе)</a:t>
            </a: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8698823" y="61631"/>
            <a:ext cx="3457500" cy="16314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было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в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начале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знали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курса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сколько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времени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заняло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выполнение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проекта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Микросервисная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архитектура,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service discovery,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DDD, Event Sourcing, Event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Streeming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CQRS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Frontend – Angular, Backend – Java 11,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SpringBoot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gres 12, Kafka,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Hazelcast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Hadoop DFS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Docker Compose, Docker Swarm, Docker Registry,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Ansible, Zabbix, ELK,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Haproxy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т.п.</a:t>
            </a:r>
            <a:endParaRPr lang="en-US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Тестирование: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unit, integration, manual, auto (API+UI </a:t>
            </a:r>
            <a:r>
              <a:rPr lang="en-US" sz="1600" dirty="0"/>
              <a:t>Allure Selenide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нагрузочные (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Jmeter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Установка в кластере, резервирование,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горизонтальное ма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сштабирование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/>
          <p:nvPr/>
        </p:nvSpPr>
        <p:spPr>
          <a:xfrm>
            <a:off x="8694794" y="39206"/>
            <a:ext cx="3460200" cy="19479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технологии использовались и какое у вас мнение о новых технологиях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декомпозиция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4274356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(АСУСН)Автоматизированная Система Управления Собственников Недвижимости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Личный кабинет Потребителя физ. лицо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 Настройки - ФИО, телефон, почта, пароль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 Лицевые счета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--информация по счету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--информация по дому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 начисления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--платежи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--счетчики - показания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--счет-квитанция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--оплата онлайн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--заявки АДС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 обратная связь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Диспетчерская служба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-Рабочее место диспетчера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--карта, аварийные ситуации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--заявки от потребителей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--наряды на работы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-интеграция с системами видеонаблюдения и контроля доступа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Нижний и средний уровень сбора данных с устройств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-В целом в обычном доме всего несколько измеряем параметров: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1. Наличие электричества на входе (минимум два ввода) три фазы на ввод.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2. Наличие холодной воды на входе.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3. Наличие горячей воды на входе и её температуры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4. Отопление:     Температура, давление, температура после сопла.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5. Уровень канализационных стоков в выпускном колодце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CRM система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-Объекты недвижимости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--план мероприятий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--Инициативные группы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--рабочий календарь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--сбор подписей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--протоколы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--оперативные мероприятия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--вопросы-ответы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BEA14-51E3-4B5B-BF7B-94395BF91D61}"/>
              </a:ext>
            </a:extLst>
          </p:cNvPr>
          <p:cNvSpPr txBox="1"/>
          <p:nvPr/>
        </p:nvSpPr>
        <p:spPr>
          <a:xfrm>
            <a:off x="5056554" y="1452060"/>
            <a:ext cx="26259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Нормативно справочная информация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-Справочник физических лиц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-тарифы услуг ЖКХ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-тарифы ремонтные работы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-виды работ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-методы расчета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-коллективные договора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-индивидуальные договора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-ремонтные бригады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-сотрудники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-Адресный справочник (ФИАС)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 Поиск адресов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-- обновление адресной базы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Биллинг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-расчеты с потребителями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-выставление документов на оплату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-претензионная работа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Интеграция с ГИС ЖКХ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-лицевые счета потребителей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-приборы учета и показания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-поверки ПУ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-голосования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-протоколы общих собраний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-выставление счетов на оплату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Ремонтные работы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-наряды на работы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-аварии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-отключения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Мобильное приложение ремонтника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 заявки на ремонт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 смета на работы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Модуль аутентификации и авторизации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-регистрация пользователей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-права доступа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-интеграция с ЕСИА</a:t>
            </a:r>
          </a:p>
          <a:p>
            <a:endParaRPr lang="ru-RU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9002C-FE0A-44F0-A89C-B430078FF707}"/>
              </a:ext>
            </a:extLst>
          </p:cNvPr>
          <p:cNvSpPr txBox="1"/>
          <p:nvPr/>
        </p:nvSpPr>
        <p:spPr>
          <a:xfrm>
            <a:off x="7956062" y="1453662"/>
            <a:ext cx="38998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Интеграция с платежными системами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-оплата выставленных счетов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-оплата дополнительных услуг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Интеграция с бухгалтерскими системами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-экспорт данных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-импорт данных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Аналитическо-отчетная подсистема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-аналитические отчеты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Подсистема управления объектами недвижимости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-объекты учета (недвижимости)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-учет объектов общедолевой собственности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-план ремонтов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-оценка стоимости ремонтов (сметы)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Претензионная работа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-подготовка документов для взыскания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-учет документов (суды, приставы и т.п.)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-контроль сроков, календарь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Подсистема продажи дополнительных услуг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-ведение реестра услуг, стоимости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-покупка услуг потребителями (магазин)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-реализация услуг - наряды на работы, акты и т.п.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-интеграция с поставщиками товаров и услуг (?)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Подсистема публичной отчетности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-публикация отчетов о проделанной работе в разрезе объектов недвижимости</a:t>
            </a:r>
          </a:p>
          <a:p>
            <a:endParaRPr lang="ru-RU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 – </a:t>
            </a:r>
            <a:r>
              <a:rPr lang="ru-RU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геораспределенн</a:t>
            </a:r>
            <a:r>
              <a:rPr lang="ru-RU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ая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система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E2D29E-BF59-44CB-88B6-F55F73550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79" y="1430005"/>
            <a:ext cx="7500948" cy="432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103B7-CE3E-47FF-B428-F1DA981D24AD}"/>
              </a:ext>
            </a:extLst>
          </p:cNvPr>
          <p:cNvSpPr txBox="1"/>
          <p:nvPr/>
        </p:nvSpPr>
        <p:spPr>
          <a:xfrm>
            <a:off x="291830" y="1536970"/>
            <a:ext cx="37224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Изначально планировалось устанавливать экземпляры системы</a:t>
            </a:r>
            <a:br>
              <a:rPr lang="ru-RU" dirty="0"/>
            </a:br>
            <a:r>
              <a:rPr lang="ru-RU" dirty="0"/>
              <a:t>в региональные ЦОД.</a:t>
            </a:r>
          </a:p>
          <a:p>
            <a:r>
              <a:rPr lang="ru-RU" dirty="0"/>
              <a:t>В архитектуру были заложены метки принадлежности к мастер контуру – код контура(экземпляра) и уникальный идентификатор записи, которые предполагалось использовать при репликации данных.</a:t>
            </a:r>
          </a:p>
          <a:p>
            <a:endParaRPr lang="ru-RU" dirty="0"/>
          </a:p>
          <a:p>
            <a:r>
              <a:rPr lang="ru-RU" dirty="0"/>
              <a:t>В последующем от такой схемы отказались на уровне Заказчика, но в коде поддержку оставили для других целей.</a:t>
            </a:r>
          </a:p>
        </p:txBody>
      </p:sp>
    </p:spTree>
    <p:extLst>
      <p:ext uri="{BB962C8B-B14F-4D97-AF65-F5344CB8AC3E}">
        <p14:creationId xmlns:p14="http://schemas.microsoft.com/office/powerpoint/2010/main" val="4029277820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1738</Words>
  <Application>Microsoft Office PowerPoint</Application>
  <PresentationFormat>Широкоэкранный</PresentationFormat>
  <Paragraphs>393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Calibri</vt:lpstr>
      <vt:lpstr>Arial</vt:lpstr>
      <vt:lpstr>Noto Sans Symbols</vt:lpstr>
      <vt:lpstr>Avenir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Alexey Ivakhin</cp:lastModifiedBy>
  <cp:revision>50</cp:revision>
  <dcterms:modified xsi:type="dcterms:W3CDTF">2021-06-14T09:24:34Z</dcterms:modified>
</cp:coreProperties>
</file>